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60" r:id="rId3"/>
    <p:sldId id="259" r:id="rId4"/>
    <p:sldId id="267" r:id="rId5"/>
    <p:sldId id="263" r:id="rId6"/>
    <p:sldId id="264" r:id="rId7"/>
    <p:sldId id="265" r:id="rId8"/>
    <p:sldId id="261" r:id="rId9"/>
    <p:sldId id="268" r:id="rId10"/>
    <p:sldId id="269" r:id="rId11"/>
  </p:sldIdLst>
  <p:sldSz cx="9906000" cy="6858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792" y="-90"/>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8"/>
            <a:ext cx="84201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780337" y="274641"/>
            <a:ext cx="2414588"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6576" y="274641"/>
            <a:ext cx="7078663"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3"/>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6A66F817-7D0B-41BF-A7AF-542BAD3B2889}" type="datetimeFigureOut">
              <a:rPr lang="de-DE" smtClean="0"/>
              <a:pPr/>
              <a:t>27.05.2017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C5A017-2993-4793-8863-588A534DD83A}"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6F817-7D0B-41BF-A7AF-542BAD3B2889}" type="datetimeFigureOut">
              <a:rPr lang="de-DE" smtClean="0"/>
              <a:pPr/>
              <a:t>27.05.2017</a:t>
            </a:fld>
            <a:endParaRPr lang="de-DE"/>
          </a:p>
        </p:txBody>
      </p:sp>
      <p:sp>
        <p:nvSpPr>
          <p:cNvPr id="5" name="Fußzeilenplatzhalt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5A017-2993-4793-8863-588A534DD83A}"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528" y="836712"/>
            <a:ext cx="8568951" cy="2862322"/>
          </a:xfrm>
          <a:prstGeom prst="rect">
            <a:avLst/>
          </a:prstGeom>
          <a:noFill/>
        </p:spPr>
        <p:txBody>
          <a:bodyPr wrap="square" rtlCol="0">
            <a:spAutoFit/>
          </a:bodyPr>
          <a:lstStyle/>
          <a:p>
            <a:pPr algn="just"/>
            <a:r>
              <a:rPr lang="de-DE" sz="2000" dirty="0" smtClean="0"/>
              <a:t>Heb7,26:   Denn einen solchen </a:t>
            </a:r>
            <a:r>
              <a:rPr lang="de-DE" sz="2000" dirty="0" err="1" smtClean="0"/>
              <a:t>Hohenpriester</a:t>
            </a:r>
            <a:r>
              <a:rPr lang="de-DE" sz="2000" dirty="0" smtClean="0"/>
              <a:t> </a:t>
            </a:r>
            <a:r>
              <a:rPr lang="de-DE" sz="2000" dirty="0" err="1" smtClean="0"/>
              <a:t>mußten</a:t>
            </a:r>
            <a:r>
              <a:rPr lang="de-DE" sz="2000" dirty="0" smtClean="0"/>
              <a:t> wir auch haben, der da heilig, schuldlos, unbefleckt ist, von den Sündern geschieden und über die Himmel hoch erhöht; der nicht wie die (menschlichen) </a:t>
            </a:r>
            <a:r>
              <a:rPr lang="de-DE" sz="2000" dirty="0" err="1" smtClean="0"/>
              <a:t>Hohenpriester</a:t>
            </a:r>
            <a:r>
              <a:rPr lang="de-DE" sz="2000" dirty="0" smtClean="0"/>
              <a:t> Tag für Tag nötig hat, zunächst für seine eigenen Sünden Opfer darzubringen, danach für die des Volkes; denn letzteres hat er ein für allemal dadurch geleistet, </a:t>
            </a:r>
            <a:r>
              <a:rPr lang="de-DE" sz="2000" dirty="0" err="1" smtClean="0"/>
              <a:t>daß</a:t>
            </a:r>
            <a:r>
              <a:rPr lang="de-DE" sz="2000" dirty="0" smtClean="0"/>
              <a:t> er sich selbst (zum Opfer) dargebracht hat. Denn das (mosaische) Gesetz bestellt zu </a:t>
            </a:r>
            <a:r>
              <a:rPr lang="de-DE" sz="2000" dirty="0" err="1" smtClean="0"/>
              <a:t>Hohenpriestern</a:t>
            </a:r>
            <a:r>
              <a:rPr lang="de-DE" sz="2000" dirty="0" smtClean="0"/>
              <a:t> Menschen, die mit Schwachheit behaftet sind; das Wort des Eidschwurs dagegen, der erst nach dem Gesetz erfolgt ist, setzt den Sohn ein, der für die Ewigkeit vollendet ist.</a:t>
            </a:r>
            <a:endParaRPr lang="de-DE" sz="2000" dirty="0"/>
          </a:p>
        </p:txBody>
      </p:sp>
      <p:sp>
        <p:nvSpPr>
          <p:cNvPr id="3" name="Textfeld 2"/>
          <p:cNvSpPr txBox="1"/>
          <p:nvPr/>
        </p:nvSpPr>
        <p:spPr>
          <a:xfrm>
            <a:off x="776536" y="3933056"/>
            <a:ext cx="8496944" cy="2554545"/>
          </a:xfrm>
          <a:prstGeom prst="rect">
            <a:avLst/>
          </a:prstGeom>
          <a:noFill/>
        </p:spPr>
        <p:txBody>
          <a:bodyPr wrap="square" rtlCol="0">
            <a:spAutoFit/>
          </a:bodyPr>
          <a:lstStyle/>
          <a:p>
            <a:pPr algn="just"/>
            <a:r>
              <a:rPr lang="de-DE" sz="2000" dirty="0" smtClean="0"/>
              <a:t>5Mo12,10-11   Wenn ihr aber den Jordan überschritten habt und in dem Lande wohnt, das der HERR, euer Gott, euch als Erbbesitz verleihen will, und wenn er euch Ruhe vor allen euren Feinden ringsum verschafft hat, so </a:t>
            </a:r>
            <a:r>
              <a:rPr lang="de-DE" sz="2000" dirty="0" err="1" smtClean="0"/>
              <a:t>daß</a:t>
            </a:r>
            <a:r>
              <a:rPr lang="de-DE" sz="2000" dirty="0" smtClean="0"/>
              <a:t> ihr in Sicherheit wohnt, dann sollt ihr an die Stätte, die der HERR, euer Gott, zur Wohnung für seinen Namen erwählen wird, alles das bringen, was ich euch gebiete: eure Brand- und Schlachtopfer, eure Zehnten und die Hebeopfer, die ihr darbringt, und alle eure auserlesenen </a:t>
            </a:r>
            <a:r>
              <a:rPr lang="de-DE" sz="2000" dirty="0" err="1" smtClean="0"/>
              <a:t>Gelübdeopfer</a:t>
            </a:r>
            <a:r>
              <a:rPr lang="de-DE" sz="2000" dirty="0" smtClean="0"/>
              <a:t>, die ihr dem HERRN geloben werdet.</a:t>
            </a:r>
            <a:endParaRPr lang="de-DE" sz="2000" dirty="0"/>
          </a:p>
        </p:txBody>
      </p:sp>
      <p:sp>
        <p:nvSpPr>
          <p:cNvPr id="4" name="Textfeld 3"/>
          <p:cNvSpPr txBox="1"/>
          <p:nvPr/>
        </p:nvSpPr>
        <p:spPr>
          <a:xfrm>
            <a:off x="3296816" y="260648"/>
            <a:ext cx="3105337" cy="400110"/>
          </a:xfrm>
          <a:prstGeom prst="rect">
            <a:avLst/>
          </a:prstGeom>
          <a:noFill/>
        </p:spPr>
        <p:txBody>
          <a:bodyPr wrap="none" rtlCol="0">
            <a:spAutoFit/>
          </a:bodyPr>
          <a:lstStyle/>
          <a:p>
            <a:r>
              <a:rPr lang="de-DE" sz="2000" b="1" dirty="0" smtClean="0">
                <a:latin typeface="Arial" pitchFamily="34" charset="0"/>
                <a:cs typeface="Arial" pitchFamily="34" charset="0"/>
              </a:rPr>
              <a:t>Jesus, der Hohepriester</a:t>
            </a:r>
            <a:endParaRPr lang="de-DE" sz="20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56656" y="1340768"/>
            <a:ext cx="6148908" cy="1200329"/>
          </a:xfrm>
          <a:prstGeom prst="rect">
            <a:avLst/>
          </a:prstGeom>
        </p:spPr>
        <p:txBody>
          <a:bodyPr wrap="square">
            <a:spAutoFit/>
          </a:bodyPr>
          <a:lstStyle/>
          <a:p>
            <a:r>
              <a:rPr lang="de-DE" dirty="0" smtClean="0"/>
              <a:t>Ap20,28   So gebt denn acht auf euch selbst und auf die ganze Herde, bei welcher der heilige Geist euch zu Aufsehern bestellt hat, damit ihr die Gemeinde des Herrn weidet, die er sich durch </a:t>
            </a:r>
            <a:r>
              <a:rPr lang="de-DE" b="1" dirty="0" smtClean="0"/>
              <a:t>sein eigenes Blut</a:t>
            </a:r>
            <a:r>
              <a:rPr lang="de-DE" dirty="0" smtClean="0"/>
              <a:t> erworben hat.</a:t>
            </a:r>
            <a:endParaRPr lang="de-DE" dirty="0"/>
          </a:p>
        </p:txBody>
      </p:sp>
      <p:sp>
        <p:nvSpPr>
          <p:cNvPr id="3" name="Rechteck 2"/>
          <p:cNvSpPr/>
          <p:nvPr/>
        </p:nvSpPr>
        <p:spPr>
          <a:xfrm>
            <a:off x="2360712" y="3212976"/>
            <a:ext cx="4953000" cy="1754326"/>
          </a:xfrm>
          <a:prstGeom prst="rect">
            <a:avLst/>
          </a:prstGeom>
        </p:spPr>
        <p:txBody>
          <a:bodyPr>
            <a:spAutoFit/>
          </a:bodyPr>
          <a:lstStyle/>
          <a:p>
            <a:r>
              <a:rPr lang="de-DE" dirty="0" smtClean="0"/>
              <a:t>Joh17,4   Ich habe dich hier auf der Erde verherrlicht und habe </a:t>
            </a:r>
            <a:r>
              <a:rPr lang="de-DE" u="sng" dirty="0" smtClean="0"/>
              <a:t>das Werk vollendet, dessen Vollführung du mir aufgetragen hast</a:t>
            </a:r>
            <a:r>
              <a:rPr lang="de-DE" dirty="0" smtClean="0"/>
              <a:t>. Und jetzt verherrliche du mich, Vater, bei dir selbst mit der Herrlichkeit, die ich bei dir besaß, ehe die Welt war.« </a:t>
            </a:r>
            <a:endParaRPr lang="de-DE" dirty="0"/>
          </a:p>
        </p:txBody>
      </p:sp>
      <p:sp>
        <p:nvSpPr>
          <p:cNvPr id="4" name="Textfeld 3"/>
          <p:cNvSpPr txBox="1"/>
          <p:nvPr/>
        </p:nvSpPr>
        <p:spPr>
          <a:xfrm>
            <a:off x="3584848" y="5517232"/>
            <a:ext cx="2017988" cy="369332"/>
          </a:xfrm>
          <a:prstGeom prst="rect">
            <a:avLst/>
          </a:prstGeom>
          <a:noFill/>
        </p:spPr>
        <p:txBody>
          <a:bodyPr wrap="none" rtlCol="0">
            <a:spAutoFit/>
          </a:bodyPr>
          <a:lstStyle/>
          <a:p>
            <a:r>
              <a:rPr lang="de-DE" dirty="0" smtClean="0"/>
              <a:t>ES IST VOLLBRACHT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528" y="2636912"/>
            <a:ext cx="8352928" cy="2554545"/>
          </a:xfrm>
          <a:prstGeom prst="rect">
            <a:avLst/>
          </a:prstGeom>
          <a:noFill/>
        </p:spPr>
        <p:txBody>
          <a:bodyPr wrap="square" rtlCol="0">
            <a:spAutoFit/>
          </a:bodyPr>
          <a:lstStyle/>
          <a:p>
            <a:pPr algn="just"/>
            <a:r>
              <a:rPr lang="de-DE" sz="2000" dirty="0" smtClean="0"/>
              <a:t>Heb10,19-22   Da wir also, liebe Brüder, die freudige Zuversicht haben, durch das Blut Jesu in das (himmlische) Heiligtum einzugehen – das ist der neue, lebendige Weg, den er uns durch den Vorhang hindurch, das heißt durch sein Fleisch, eingeweiht (erschlossen) hat –, und da wir einen großen (erhabenen) Priester haben, der über das Haus Gottes gesetzt ist, so </a:t>
            </a:r>
            <a:r>
              <a:rPr lang="de-DE" sz="2000" dirty="0" err="1" smtClean="0"/>
              <a:t>laßt</a:t>
            </a:r>
            <a:r>
              <a:rPr lang="de-DE" sz="2000" dirty="0" smtClean="0"/>
              <a:t> uns mit aufrichtigem Herzen in voller </a:t>
            </a:r>
            <a:r>
              <a:rPr lang="de-DE" sz="2000" dirty="0" err="1" smtClean="0"/>
              <a:t>Glaubensgewißheit</a:t>
            </a:r>
            <a:r>
              <a:rPr lang="de-DE" sz="2000" dirty="0" smtClean="0"/>
              <a:t> hinzutreten, nachdem wir uns durch </a:t>
            </a:r>
            <a:r>
              <a:rPr lang="de-DE" sz="2000" dirty="0" err="1" smtClean="0"/>
              <a:t>Besprengung</a:t>
            </a:r>
            <a:r>
              <a:rPr lang="de-DE" sz="2000" dirty="0" smtClean="0"/>
              <a:t> der Herzen vom bösen Gewissen (</a:t>
            </a:r>
            <a:r>
              <a:rPr lang="de-DE" sz="2000" dirty="0" err="1" smtClean="0"/>
              <a:t>Schuldbewußtsein</a:t>
            </a:r>
            <a:r>
              <a:rPr lang="de-DE" sz="2000" dirty="0" smtClean="0"/>
              <a:t>) befreit und unsern Leib mit reinem Wasser gewaschen haben. </a:t>
            </a:r>
            <a:endParaRPr lang="de-DE" sz="2000" dirty="0"/>
          </a:p>
        </p:txBody>
      </p:sp>
      <p:sp>
        <p:nvSpPr>
          <p:cNvPr id="3" name="Textfeld 2"/>
          <p:cNvSpPr txBox="1"/>
          <p:nvPr/>
        </p:nvSpPr>
        <p:spPr>
          <a:xfrm>
            <a:off x="704528" y="1052736"/>
            <a:ext cx="8136904" cy="707886"/>
          </a:xfrm>
          <a:prstGeom prst="rect">
            <a:avLst/>
          </a:prstGeom>
          <a:noFill/>
        </p:spPr>
        <p:txBody>
          <a:bodyPr wrap="square" rtlCol="0">
            <a:spAutoFit/>
          </a:bodyPr>
          <a:lstStyle/>
          <a:p>
            <a:r>
              <a:rPr lang="de-DE" sz="2000" dirty="0" smtClean="0"/>
              <a:t>1Tim2,5   Denn es ist "ein" Gott und "ein" Mittler zwischen Gott und den Menschen, nämlich der Mensch Christus Jesus.</a:t>
            </a:r>
            <a:endParaRPr lang="de-D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44488" y="1916832"/>
            <a:ext cx="1080120" cy="369332"/>
          </a:xfrm>
          <a:prstGeom prst="rect">
            <a:avLst/>
          </a:prstGeom>
          <a:solidFill>
            <a:srgbClr val="92D050"/>
          </a:solidFill>
        </p:spPr>
        <p:txBody>
          <a:bodyPr wrap="square" rtlCol="0">
            <a:spAutoFit/>
          </a:bodyPr>
          <a:lstStyle/>
          <a:p>
            <a:r>
              <a:rPr lang="de-DE" dirty="0" smtClean="0"/>
              <a:t>Abraham</a:t>
            </a:r>
            <a:endParaRPr lang="de-DE" dirty="0"/>
          </a:p>
        </p:txBody>
      </p:sp>
      <p:sp>
        <p:nvSpPr>
          <p:cNvPr id="5" name="Textfeld 4"/>
          <p:cNvSpPr txBox="1"/>
          <p:nvPr/>
        </p:nvSpPr>
        <p:spPr>
          <a:xfrm>
            <a:off x="920552" y="5733256"/>
            <a:ext cx="3456384" cy="923330"/>
          </a:xfrm>
          <a:prstGeom prst="rect">
            <a:avLst/>
          </a:prstGeom>
          <a:noFill/>
          <a:ln w="3175">
            <a:noFill/>
            <a:prstDash val="sysDot"/>
          </a:ln>
        </p:spPr>
        <p:txBody>
          <a:bodyPr wrap="square" rtlCol="0">
            <a:spAutoFit/>
          </a:bodyPr>
          <a:lstStyle/>
          <a:p>
            <a:r>
              <a:rPr lang="de-DE" dirty="0" smtClean="0"/>
              <a:t>Begegnung mit </a:t>
            </a:r>
            <a:r>
              <a:rPr lang="de-DE" dirty="0" err="1" smtClean="0"/>
              <a:t>Melchisedek</a:t>
            </a:r>
            <a:r>
              <a:rPr lang="de-DE" dirty="0" smtClean="0"/>
              <a:t> 1Mo14,18-20  … Gesegnet seist du, Abram, vom höchsten Gott…</a:t>
            </a:r>
            <a:endParaRPr lang="de-DE" dirty="0"/>
          </a:p>
        </p:txBody>
      </p:sp>
      <p:cxnSp>
        <p:nvCxnSpPr>
          <p:cNvPr id="7" name="Gerade Verbindung mit Pfeil 6"/>
          <p:cNvCxnSpPr>
            <a:endCxn id="4" idx="2"/>
          </p:cNvCxnSpPr>
          <p:nvPr/>
        </p:nvCxnSpPr>
        <p:spPr>
          <a:xfrm flipH="1" flipV="1">
            <a:off x="884548" y="2286164"/>
            <a:ext cx="36004" cy="3447092"/>
          </a:xfrm>
          <a:prstGeom prst="straightConnector1">
            <a:avLst/>
          </a:prstGeom>
          <a:ln w="25400" cmpd="sng">
            <a:tailEnd type="arrow"/>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1136576" y="0"/>
            <a:ext cx="8064896" cy="707886"/>
          </a:xfrm>
          <a:prstGeom prst="rect">
            <a:avLst/>
          </a:prstGeom>
          <a:noFill/>
        </p:spPr>
        <p:txBody>
          <a:bodyPr wrap="square" rtlCol="0">
            <a:spAutoFit/>
          </a:bodyPr>
          <a:lstStyle/>
          <a:p>
            <a:pPr algn="ctr"/>
            <a:r>
              <a:rPr lang="de-DE" sz="2000" dirty="0" smtClean="0"/>
              <a:t>Psalm110,4:  Geschworen hat der HERR, und es wird ihn nicht gereuen: </a:t>
            </a:r>
          </a:p>
          <a:p>
            <a:pPr algn="ctr"/>
            <a:r>
              <a:rPr lang="de-DE" sz="2000" dirty="0" smtClean="0"/>
              <a:t>"Du bist Priester in Ewigkeit nach der Weise </a:t>
            </a:r>
            <a:r>
              <a:rPr lang="de-DE" sz="2000" dirty="0" err="1" smtClean="0"/>
              <a:t>Melchisedeks</a:t>
            </a:r>
            <a:r>
              <a:rPr lang="de-DE" sz="2000" dirty="0" smtClean="0"/>
              <a:t>!"</a:t>
            </a:r>
            <a:endParaRPr lang="de-DE" sz="2000" dirty="0"/>
          </a:p>
        </p:txBody>
      </p:sp>
      <p:sp>
        <p:nvSpPr>
          <p:cNvPr id="17" name="Textfeld 16"/>
          <p:cNvSpPr txBox="1"/>
          <p:nvPr/>
        </p:nvSpPr>
        <p:spPr>
          <a:xfrm>
            <a:off x="2000672" y="1124744"/>
            <a:ext cx="6696744" cy="1754326"/>
          </a:xfrm>
          <a:prstGeom prst="rect">
            <a:avLst/>
          </a:prstGeom>
          <a:noFill/>
        </p:spPr>
        <p:txBody>
          <a:bodyPr wrap="square" rtlCol="0">
            <a:spAutoFit/>
          </a:bodyPr>
          <a:lstStyle/>
          <a:p>
            <a:r>
              <a:rPr lang="de-DE" dirty="0" smtClean="0"/>
              <a:t>1Mo14,18-20   </a:t>
            </a:r>
            <a:r>
              <a:rPr lang="de-DE" dirty="0" err="1" smtClean="0"/>
              <a:t>Melchisedek</a:t>
            </a:r>
            <a:r>
              <a:rPr lang="de-DE" dirty="0" smtClean="0"/>
              <a:t> aber, der König von Salem, brachte Brot und Wein aus der Stadt heraus; er war aber ein Priester des höchsten Gottes. Er segnete ihn dann mit den Worten: »Gesegnet seist du, Abram, vom höchsten Gott, dem Schöpfer des Himmels und der Erde, und gepriesen sei der höchste Gott, der dir deine Feinde in die Hand geliefert hat!« Ihm gab (Abram) alsdann den Zehnten von allem. </a:t>
            </a:r>
            <a:endParaRPr lang="de-DE" dirty="0"/>
          </a:p>
        </p:txBody>
      </p:sp>
      <p:sp>
        <p:nvSpPr>
          <p:cNvPr id="19" name="Textfeld 18"/>
          <p:cNvSpPr txBox="1"/>
          <p:nvPr/>
        </p:nvSpPr>
        <p:spPr>
          <a:xfrm>
            <a:off x="2000672" y="3068960"/>
            <a:ext cx="7056784" cy="1477328"/>
          </a:xfrm>
          <a:prstGeom prst="rect">
            <a:avLst/>
          </a:prstGeom>
          <a:noFill/>
        </p:spPr>
        <p:txBody>
          <a:bodyPr wrap="square" rtlCol="0">
            <a:spAutoFit/>
          </a:bodyPr>
          <a:lstStyle/>
          <a:p>
            <a:r>
              <a:rPr lang="de-DE" dirty="0" smtClean="0"/>
              <a:t>Heb7,2b-3   Zunächst ist es, wenn man seinen Namen deutet, 'König der Gerechtigkeit', sodann aber auch 'König von Salem', das bedeutet 'König des Friedens'; er hat (im biblischen Bericht) keinen Vater, keine Mutter, keine Ahnenreihe, weder einen Anfang seiner Tage noch ein Ende seines Lebens, gleicht vielmehr dem Sohne Gottes: er bleibt Priester für immer.</a:t>
            </a:r>
            <a:endParaRPr lang="de-DE" dirty="0"/>
          </a:p>
        </p:txBody>
      </p:sp>
      <p:sp>
        <p:nvSpPr>
          <p:cNvPr id="20" name="Textfeld 19"/>
          <p:cNvSpPr txBox="1"/>
          <p:nvPr/>
        </p:nvSpPr>
        <p:spPr>
          <a:xfrm>
            <a:off x="2144688" y="4869160"/>
            <a:ext cx="6552728" cy="646331"/>
          </a:xfrm>
          <a:prstGeom prst="rect">
            <a:avLst/>
          </a:prstGeom>
          <a:noFill/>
        </p:spPr>
        <p:txBody>
          <a:bodyPr wrap="square" rtlCol="0">
            <a:spAutoFit/>
          </a:bodyPr>
          <a:lstStyle/>
          <a:p>
            <a:r>
              <a:rPr lang="de-DE" dirty="0" smtClean="0"/>
              <a:t>Heb 7,7   Nun ist es aber durchaus unbestreitbar, </a:t>
            </a:r>
            <a:r>
              <a:rPr lang="de-DE" dirty="0" err="1" smtClean="0"/>
              <a:t>daß</a:t>
            </a:r>
            <a:r>
              <a:rPr lang="de-DE" dirty="0" smtClean="0"/>
              <a:t> das Geringere von dem Höheren gesegnet wird</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7"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44488" y="1916832"/>
            <a:ext cx="1080120" cy="369332"/>
          </a:xfrm>
          <a:prstGeom prst="rect">
            <a:avLst/>
          </a:prstGeom>
          <a:solidFill>
            <a:srgbClr val="92D050"/>
          </a:solidFill>
        </p:spPr>
        <p:txBody>
          <a:bodyPr wrap="square" rtlCol="0">
            <a:spAutoFit/>
          </a:bodyPr>
          <a:lstStyle/>
          <a:p>
            <a:r>
              <a:rPr lang="de-DE" dirty="0" smtClean="0"/>
              <a:t>Abraham</a:t>
            </a:r>
            <a:endParaRPr lang="de-DE" dirty="0"/>
          </a:p>
        </p:txBody>
      </p:sp>
      <p:sp>
        <p:nvSpPr>
          <p:cNvPr id="5" name="Textfeld 4"/>
          <p:cNvSpPr txBox="1"/>
          <p:nvPr/>
        </p:nvSpPr>
        <p:spPr>
          <a:xfrm>
            <a:off x="920552" y="5733256"/>
            <a:ext cx="3456384" cy="923330"/>
          </a:xfrm>
          <a:prstGeom prst="rect">
            <a:avLst/>
          </a:prstGeom>
          <a:noFill/>
          <a:ln w="3175">
            <a:noFill/>
            <a:prstDash val="sysDot"/>
          </a:ln>
        </p:spPr>
        <p:txBody>
          <a:bodyPr wrap="square" rtlCol="0">
            <a:spAutoFit/>
          </a:bodyPr>
          <a:lstStyle/>
          <a:p>
            <a:r>
              <a:rPr lang="de-DE" dirty="0" smtClean="0"/>
              <a:t>Begegnung mit </a:t>
            </a:r>
            <a:r>
              <a:rPr lang="de-DE" dirty="0" err="1" smtClean="0"/>
              <a:t>Melchisedek</a:t>
            </a:r>
            <a:r>
              <a:rPr lang="de-DE" dirty="0" smtClean="0"/>
              <a:t> 1Mo14,18-20  … Gesegnet seist du, Abram, vom höchsten Gott…</a:t>
            </a:r>
            <a:endParaRPr lang="de-DE" dirty="0"/>
          </a:p>
        </p:txBody>
      </p:sp>
      <p:cxnSp>
        <p:nvCxnSpPr>
          <p:cNvPr id="7" name="Gerade Verbindung mit Pfeil 6"/>
          <p:cNvCxnSpPr>
            <a:endCxn id="4" idx="2"/>
          </p:cNvCxnSpPr>
          <p:nvPr/>
        </p:nvCxnSpPr>
        <p:spPr>
          <a:xfrm flipH="1" flipV="1">
            <a:off x="884548" y="2286164"/>
            <a:ext cx="36004" cy="3447092"/>
          </a:xfrm>
          <a:prstGeom prst="straightConnector1">
            <a:avLst/>
          </a:prstGeom>
          <a:ln w="25400" cmpd="sng">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136576" y="2276872"/>
            <a:ext cx="1152128" cy="369332"/>
          </a:xfrm>
          <a:prstGeom prst="rect">
            <a:avLst/>
          </a:prstGeom>
          <a:solidFill>
            <a:srgbClr val="FFFF00"/>
          </a:solidFill>
        </p:spPr>
        <p:txBody>
          <a:bodyPr wrap="square" rtlCol="0">
            <a:spAutoFit/>
          </a:bodyPr>
          <a:lstStyle/>
          <a:p>
            <a:r>
              <a:rPr lang="de-DE" dirty="0" smtClean="0"/>
              <a:t>430 Jahre</a:t>
            </a:r>
            <a:endParaRPr lang="de-DE" dirty="0"/>
          </a:p>
        </p:txBody>
      </p:sp>
      <p:sp>
        <p:nvSpPr>
          <p:cNvPr id="11" name="Textfeld 10"/>
          <p:cNvSpPr txBox="1"/>
          <p:nvPr/>
        </p:nvSpPr>
        <p:spPr>
          <a:xfrm>
            <a:off x="1208584" y="4293096"/>
            <a:ext cx="3888432" cy="1200329"/>
          </a:xfrm>
          <a:prstGeom prst="rect">
            <a:avLst/>
          </a:prstGeom>
          <a:noFill/>
        </p:spPr>
        <p:txBody>
          <a:bodyPr wrap="square" rtlCol="0">
            <a:spAutoFit/>
          </a:bodyPr>
          <a:lstStyle/>
          <a:p>
            <a:r>
              <a:rPr lang="de-DE" dirty="0" smtClean="0"/>
              <a:t>1Mo17 – Abraham war 99 Jahre alt, Verheißung besiegelt mit dem Bund der Beschneidung und Namensänderung: </a:t>
            </a:r>
          </a:p>
          <a:p>
            <a:r>
              <a:rPr lang="de-DE" dirty="0" smtClean="0"/>
              <a:t>Abram &gt; Abraham,  </a:t>
            </a:r>
            <a:r>
              <a:rPr lang="de-DE" dirty="0" err="1" smtClean="0"/>
              <a:t>Sarai</a:t>
            </a:r>
            <a:r>
              <a:rPr lang="de-DE" dirty="0" smtClean="0"/>
              <a:t> &gt; Sara </a:t>
            </a:r>
            <a:r>
              <a:rPr lang="de-DE" sz="1600" dirty="0" smtClean="0"/>
              <a:t>(Fürstin)</a:t>
            </a:r>
          </a:p>
        </p:txBody>
      </p:sp>
      <p:cxnSp>
        <p:nvCxnSpPr>
          <p:cNvPr id="13" name="Gerade Verbindung mit Pfeil 12"/>
          <p:cNvCxnSpPr/>
          <p:nvPr/>
        </p:nvCxnSpPr>
        <p:spPr>
          <a:xfrm flipH="1" flipV="1">
            <a:off x="1136576" y="2636912"/>
            <a:ext cx="144016" cy="165618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2288704" y="1988840"/>
            <a:ext cx="3369127" cy="646331"/>
          </a:xfrm>
          <a:prstGeom prst="rect">
            <a:avLst/>
          </a:prstGeom>
          <a:solidFill>
            <a:srgbClr val="FFC000"/>
          </a:solidFill>
        </p:spPr>
        <p:txBody>
          <a:bodyPr wrap="none" rtlCol="0">
            <a:spAutoFit/>
          </a:bodyPr>
          <a:lstStyle/>
          <a:p>
            <a:r>
              <a:rPr lang="de-DE" dirty="0" smtClean="0"/>
              <a:t>ca. 1500 Jahre Zeit des Gesetzes</a:t>
            </a:r>
          </a:p>
          <a:p>
            <a:r>
              <a:rPr lang="de-DE" dirty="0" smtClean="0"/>
              <a:t>Priester nach der Ordnung Aarons</a:t>
            </a:r>
            <a:endParaRPr lang="de-DE" dirty="0"/>
          </a:p>
        </p:txBody>
      </p:sp>
      <p:sp>
        <p:nvSpPr>
          <p:cNvPr id="16" name="Textfeld 15"/>
          <p:cNvSpPr txBox="1"/>
          <p:nvPr/>
        </p:nvSpPr>
        <p:spPr>
          <a:xfrm>
            <a:off x="1640632" y="3068960"/>
            <a:ext cx="3600400" cy="1354217"/>
          </a:xfrm>
          <a:prstGeom prst="rect">
            <a:avLst/>
          </a:prstGeom>
          <a:noFill/>
        </p:spPr>
        <p:txBody>
          <a:bodyPr wrap="square" rtlCol="0">
            <a:spAutoFit/>
          </a:bodyPr>
          <a:lstStyle/>
          <a:p>
            <a:r>
              <a:rPr lang="de-DE" dirty="0" smtClean="0"/>
              <a:t>Gesetzgebung am Sinai  2Mose20 Priester  2Mo28,1 </a:t>
            </a:r>
            <a:r>
              <a:rPr lang="de-DE" sz="1400" dirty="0" smtClean="0"/>
              <a:t>Du sollst Aaron, deinen Bruder, und seine Söhne zu dir herantreten lassen … dass er mein Priester sei …</a:t>
            </a:r>
          </a:p>
          <a:p>
            <a:endParaRPr lang="de-DE" dirty="0"/>
          </a:p>
        </p:txBody>
      </p:sp>
      <p:cxnSp>
        <p:nvCxnSpPr>
          <p:cNvPr id="18" name="Gerade Verbindung mit Pfeil 17"/>
          <p:cNvCxnSpPr/>
          <p:nvPr/>
        </p:nvCxnSpPr>
        <p:spPr>
          <a:xfrm flipV="1">
            <a:off x="2288704" y="2636912"/>
            <a:ext cx="0" cy="5040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288704" y="836712"/>
            <a:ext cx="3312368" cy="1077218"/>
          </a:xfrm>
          <a:prstGeom prst="rect">
            <a:avLst/>
          </a:prstGeom>
          <a:noFill/>
        </p:spPr>
        <p:txBody>
          <a:bodyPr wrap="square" rtlCol="0">
            <a:spAutoFit/>
          </a:bodyPr>
          <a:lstStyle/>
          <a:p>
            <a:r>
              <a:rPr lang="de-DE" sz="1600" dirty="0" smtClean="0"/>
              <a:t>Heb9,10: Sie </a:t>
            </a:r>
            <a:r>
              <a:rPr lang="de-DE" sz="1600" i="1" dirty="0" smtClean="0"/>
              <a:t>(die Opfer) </a:t>
            </a:r>
            <a:r>
              <a:rPr lang="de-DE" sz="1600" dirty="0" smtClean="0"/>
              <a:t>sind … nur als fleischliche </a:t>
            </a:r>
            <a:r>
              <a:rPr lang="de-DE" sz="1600" i="1" dirty="0" smtClean="0"/>
              <a:t>(äußerliche) </a:t>
            </a:r>
            <a:r>
              <a:rPr lang="de-DE" sz="1600" dirty="0" smtClean="0"/>
              <a:t>Satzungen </a:t>
            </a:r>
            <a:r>
              <a:rPr lang="de-DE" sz="1600" b="1" dirty="0" smtClean="0"/>
              <a:t>bis zu der Zeit</a:t>
            </a:r>
            <a:r>
              <a:rPr lang="de-DE" sz="1600" dirty="0" smtClean="0"/>
              <a:t> auferlegt, wo etwas Besseres</a:t>
            </a:r>
            <a:r>
              <a:rPr lang="de-DE" sz="1600" i="1" dirty="0" smtClean="0"/>
              <a:t> </a:t>
            </a:r>
            <a:r>
              <a:rPr lang="de-DE" sz="1600" dirty="0" smtClean="0"/>
              <a:t>in Geltung tritt. </a:t>
            </a:r>
            <a:endParaRPr lang="de-DE" sz="1600" dirty="0"/>
          </a:p>
        </p:txBody>
      </p:sp>
      <p:sp>
        <p:nvSpPr>
          <p:cNvPr id="27" name="Textfeld 26"/>
          <p:cNvSpPr txBox="1"/>
          <p:nvPr/>
        </p:nvSpPr>
        <p:spPr>
          <a:xfrm>
            <a:off x="5745088" y="1988840"/>
            <a:ext cx="4160912" cy="646331"/>
          </a:xfrm>
          <a:prstGeom prst="rect">
            <a:avLst/>
          </a:prstGeom>
          <a:solidFill>
            <a:schemeClr val="accent5">
              <a:lumMod val="40000"/>
              <a:lumOff val="60000"/>
            </a:schemeClr>
          </a:solidFill>
        </p:spPr>
        <p:txBody>
          <a:bodyPr wrap="square" rtlCol="0">
            <a:spAutoFit/>
          </a:bodyPr>
          <a:lstStyle/>
          <a:p>
            <a:r>
              <a:rPr lang="de-DE" dirty="0" smtClean="0"/>
              <a:t>Hohepriester in Ewigkeit nach der Ordnung </a:t>
            </a:r>
            <a:r>
              <a:rPr lang="de-DE" dirty="0" err="1" smtClean="0"/>
              <a:t>Melchisedeks</a:t>
            </a:r>
            <a:r>
              <a:rPr lang="de-DE" dirty="0" smtClean="0"/>
              <a:t>    (Heb7,17.21.)</a:t>
            </a:r>
            <a:endParaRPr lang="de-DE" dirty="0"/>
          </a:p>
        </p:txBody>
      </p:sp>
      <p:sp>
        <p:nvSpPr>
          <p:cNvPr id="32" name="Textfeld 31"/>
          <p:cNvSpPr txBox="1"/>
          <p:nvPr/>
        </p:nvSpPr>
        <p:spPr>
          <a:xfrm>
            <a:off x="1136576" y="0"/>
            <a:ext cx="8064896" cy="707886"/>
          </a:xfrm>
          <a:prstGeom prst="rect">
            <a:avLst/>
          </a:prstGeom>
          <a:noFill/>
        </p:spPr>
        <p:txBody>
          <a:bodyPr wrap="square" rtlCol="0">
            <a:spAutoFit/>
          </a:bodyPr>
          <a:lstStyle/>
          <a:p>
            <a:pPr algn="ctr"/>
            <a:r>
              <a:rPr lang="de-DE" sz="2000" dirty="0" smtClean="0"/>
              <a:t>Psalm110,4:  Geschworen hat der HERR, und es wird ihn nicht gereuen: </a:t>
            </a:r>
          </a:p>
          <a:p>
            <a:pPr algn="ctr"/>
            <a:r>
              <a:rPr lang="de-DE" sz="2000" dirty="0" smtClean="0"/>
              <a:t>"Du bist Priester in Ewigkeit nach der Weise </a:t>
            </a:r>
            <a:r>
              <a:rPr lang="de-DE" sz="2000" dirty="0" err="1" smtClean="0"/>
              <a:t>Melchisedeks</a:t>
            </a:r>
            <a:r>
              <a:rPr lang="de-DE" sz="2000" dirty="0" smtClean="0"/>
              <a:t>!"</a:t>
            </a:r>
            <a:endParaRPr lang="de-DE" sz="2000" dirty="0"/>
          </a:p>
        </p:txBody>
      </p:sp>
      <p:sp>
        <p:nvSpPr>
          <p:cNvPr id="37" name="Textfeld 36"/>
          <p:cNvSpPr txBox="1"/>
          <p:nvPr/>
        </p:nvSpPr>
        <p:spPr>
          <a:xfrm>
            <a:off x="5961112" y="1052736"/>
            <a:ext cx="2707729" cy="369332"/>
          </a:xfrm>
          <a:prstGeom prst="rect">
            <a:avLst/>
          </a:prstGeom>
          <a:noFill/>
        </p:spPr>
        <p:txBody>
          <a:bodyPr wrap="none" rtlCol="0">
            <a:spAutoFit/>
          </a:bodyPr>
          <a:lstStyle/>
          <a:p>
            <a:r>
              <a:rPr lang="de-DE" dirty="0" smtClean="0"/>
              <a:t>Jesu Tod und Auferstehung</a:t>
            </a:r>
            <a:endParaRPr lang="de-DE" dirty="0"/>
          </a:p>
        </p:txBody>
      </p:sp>
      <p:cxnSp>
        <p:nvCxnSpPr>
          <p:cNvPr id="39" name="Gerade Verbindung mit Pfeil 38"/>
          <p:cNvCxnSpPr>
            <a:stCxn id="37" idx="1"/>
          </p:cNvCxnSpPr>
          <p:nvPr/>
        </p:nvCxnSpPr>
        <p:spPr>
          <a:xfrm flipH="1">
            <a:off x="5745088" y="1237402"/>
            <a:ext cx="216024" cy="67943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61" name="Textfeld 60"/>
          <p:cNvSpPr txBox="1"/>
          <p:nvPr/>
        </p:nvSpPr>
        <p:spPr>
          <a:xfrm>
            <a:off x="1208584" y="2636912"/>
            <a:ext cx="982961" cy="307777"/>
          </a:xfrm>
          <a:prstGeom prst="rect">
            <a:avLst/>
          </a:prstGeom>
          <a:noFill/>
        </p:spPr>
        <p:txBody>
          <a:bodyPr wrap="none" rtlCol="0">
            <a:spAutoFit/>
          </a:bodyPr>
          <a:lstStyle/>
          <a:p>
            <a:r>
              <a:rPr lang="de-DE" sz="1400" dirty="0" smtClean="0"/>
              <a:t>Gal3,16-17</a:t>
            </a:r>
            <a:endParaRPr lang="de-DE"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P spid="15" grpId="0" animBg="1"/>
      <p:bldP spid="16" grpId="0"/>
      <p:bldP spid="23" grpId="0"/>
      <p:bldP spid="27" grpId="0" animBg="1"/>
      <p:bldP spid="37" grpId="0"/>
      <p:bldP spid="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76536" y="1556792"/>
            <a:ext cx="8568952" cy="4708981"/>
          </a:xfrm>
          <a:prstGeom prst="rect">
            <a:avLst/>
          </a:prstGeom>
          <a:noFill/>
        </p:spPr>
        <p:txBody>
          <a:bodyPr wrap="square" rtlCol="0">
            <a:spAutoFit/>
          </a:bodyPr>
          <a:lstStyle/>
          <a:p>
            <a:pPr algn="just"/>
            <a:r>
              <a:rPr lang="de-DE" sz="2000" dirty="0" smtClean="0"/>
              <a:t>Heb7,15-22   Und vollends klar liegt die Sache dadurch, </a:t>
            </a:r>
            <a:r>
              <a:rPr lang="de-DE" sz="2000" dirty="0" err="1" smtClean="0"/>
              <a:t>daß</a:t>
            </a:r>
            <a:r>
              <a:rPr lang="de-DE" sz="2000" dirty="0" smtClean="0"/>
              <a:t> ein </a:t>
            </a:r>
            <a:r>
              <a:rPr lang="de-DE" sz="2000" b="1" dirty="0" smtClean="0"/>
              <a:t>andersartiger Priester</a:t>
            </a:r>
            <a:r>
              <a:rPr lang="de-DE" sz="2000" dirty="0" smtClean="0"/>
              <a:t>, der dem </a:t>
            </a:r>
            <a:r>
              <a:rPr lang="de-DE" sz="2000" dirty="0" err="1" smtClean="0"/>
              <a:t>Melchisedek</a:t>
            </a:r>
            <a:r>
              <a:rPr lang="de-DE" sz="2000" dirty="0" smtClean="0"/>
              <a:t> ähnlich ist, eingesetzt wird, der es nicht nach der Bestimmung eines an leibliche Abstammung bindenden Gebotes geworden ist, sondern nach der Kraft unzerstörbaren Lebens. Denn ihm wird bezeugt (Ps 110,4): »Du bist Priester in Ewigkeit nach der Ordnung </a:t>
            </a:r>
            <a:r>
              <a:rPr lang="de-DE" sz="2000" dirty="0" err="1" smtClean="0"/>
              <a:t>Melchisedeks</a:t>
            </a:r>
            <a:r>
              <a:rPr lang="de-DE" sz="2000" dirty="0" smtClean="0"/>
              <a:t>.« Damit tritt einerseits zwar die Aufhebung eines bis dahin gültigen Gebotes ein, weil es sich unwirksam und unbrauchbar erwiesen hatte – das (mosaische) Gesetz hat ja auch wirklich keine Vollendung (nichts Vollkommenes) zustande gebracht –, andrerseits (tritt dadurch) aber auch die Herbeiführung einer besseren Hoffnung (ein), mittels derer wir Gott (wirklich) nahen können. Und insofern (er) nicht ohne Eidesleistung (Priester geworden ist) – jene sind ja ohne Eidschwur Priester geworden, dieser dagegen mit einem Eidschwur von </a:t>
            </a:r>
            <a:r>
              <a:rPr lang="de-DE" sz="2000" dirty="0" err="1" smtClean="0"/>
              <a:t>seiten</a:t>
            </a:r>
            <a:r>
              <a:rPr lang="de-DE" sz="2000" dirty="0" smtClean="0"/>
              <a:t> dessen, der zu ihm spricht (Ps 110,4): »Geschworen hat der Herr, und es wird ihn nicht gereuen: du bist Priester in Ewigkeit« –: dementsprechend ist Jesus um so mehr der Bürge eines besseren Bundes geworden. </a:t>
            </a:r>
            <a:endParaRPr lang="de-DE" sz="2000" dirty="0"/>
          </a:p>
        </p:txBody>
      </p:sp>
      <p:sp>
        <p:nvSpPr>
          <p:cNvPr id="3" name="Textfeld 2"/>
          <p:cNvSpPr txBox="1"/>
          <p:nvPr/>
        </p:nvSpPr>
        <p:spPr>
          <a:xfrm>
            <a:off x="1064568" y="332656"/>
            <a:ext cx="7992888" cy="1015663"/>
          </a:xfrm>
          <a:prstGeom prst="rect">
            <a:avLst/>
          </a:prstGeom>
          <a:noFill/>
        </p:spPr>
        <p:txBody>
          <a:bodyPr wrap="square" rtlCol="0">
            <a:spAutoFit/>
          </a:bodyPr>
          <a:lstStyle/>
          <a:p>
            <a:pPr algn="just"/>
            <a:r>
              <a:rPr lang="de-DE" sz="2000" dirty="0" smtClean="0"/>
              <a:t>Heb8,6   Nun aber hat er einen um so vorzüglicheren Priesterdienst erlangt, als er auch Mittler eines besseren Bundes ist, der auf der Grundlage besserer Verheißungen festgesetzt worden ist.</a:t>
            </a:r>
            <a:endParaRPr lang="de-D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44488" y="1916832"/>
            <a:ext cx="1080120" cy="369332"/>
          </a:xfrm>
          <a:prstGeom prst="rect">
            <a:avLst/>
          </a:prstGeom>
          <a:solidFill>
            <a:srgbClr val="92D050"/>
          </a:solidFill>
        </p:spPr>
        <p:txBody>
          <a:bodyPr wrap="square" rtlCol="0">
            <a:spAutoFit/>
          </a:bodyPr>
          <a:lstStyle/>
          <a:p>
            <a:r>
              <a:rPr lang="de-DE" dirty="0" smtClean="0"/>
              <a:t>Abraham</a:t>
            </a:r>
            <a:endParaRPr lang="de-DE" dirty="0"/>
          </a:p>
        </p:txBody>
      </p:sp>
      <p:sp>
        <p:nvSpPr>
          <p:cNvPr id="5" name="Textfeld 4"/>
          <p:cNvSpPr txBox="1"/>
          <p:nvPr/>
        </p:nvSpPr>
        <p:spPr>
          <a:xfrm>
            <a:off x="920552" y="5733256"/>
            <a:ext cx="3456384" cy="923330"/>
          </a:xfrm>
          <a:prstGeom prst="rect">
            <a:avLst/>
          </a:prstGeom>
          <a:noFill/>
          <a:ln w="3175">
            <a:noFill/>
            <a:prstDash val="sysDot"/>
          </a:ln>
        </p:spPr>
        <p:txBody>
          <a:bodyPr wrap="square" rtlCol="0">
            <a:spAutoFit/>
          </a:bodyPr>
          <a:lstStyle/>
          <a:p>
            <a:r>
              <a:rPr lang="de-DE" dirty="0" smtClean="0"/>
              <a:t>Begegnung mit </a:t>
            </a:r>
            <a:r>
              <a:rPr lang="de-DE" dirty="0" err="1" smtClean="0"/>
              <a:t>Melchisedek</a:t>
            </a:r>
            <a:r>
              <a:rPr lang="de-DE" dirty="0" smtClean="0"/>
              <a:t> 1Mo14,18-20  … Gesegnet seist du, Abram, vom höchsten Gott…</a:t>
            </a:r>
            <a:endParaRPr lang="de-DE" dirty="0"/>
          </a:p>
        </p:txBody>
      </p:sp>
      <p:cxnSp>
        <p:nvCxnSpPr>
          <p:cNvPr id="7" name="Gerade Verbindung mit Pfeil 6"/>
          <p:cNvCxnSpPr>
            <a:endCxn id="4" idx="2"/>
          </p:cNvCxnSpPr>
          <p:nvPr/>
        </p:nvCxnSpPr>
        <p:spPr>
          <a:xfrm flipH="1" flipV="1">
            <a:off x="884548" y="2286164"/>
            <a:ext cx="36004" cy="3447092"/>
          </a:xfrm>
          <a:prstGeom prst="straightConnector1">
            <a:avLst/>
          </a:prstGeom>
          <a:ln w="25400" cmpd="sng">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136576" y="2276872"/>
            <a:ext cx="1152128" cy="369332"/>
          </a:xfrm>
          <a:prstGeom prst="rect">
            <a:avLst/>
          </a:prstGeom>
          <a:solidFill>
            <a:srgbClr val="FFFF00"/>
          </a:solidFill>
        </p:spPr>
        <p:txBody>
          <a:bodyPr wrap="square" rtlCol="0">
            <a:spAutoFit/>
          </a:bodyPr>
          <a:lstStyle/>
          <a:p>
            <a:r>
              <a:rPr lang="de-DE" dirty="0" smtClean="0"/>
              <a:t>430 Jahre</a:t>
            </a:r>
            <a:endParaRPr lang="de-DE" dirty="0"/>
          </a:p>
        </p:txBody>
      </p:sp>
      <p:sp>
        <p:nvSpPr>
          <p:cNvPr id="11" name="Textfeld 10"/>
          <p:cNvSpPr txBox="1"/>
          <p:nvPr/>
        </p:nvSpPr>
        <p:spPr>
          <a:xfrm>
            <a:off x="1208584" y="4293096"/>
            <a:ext cx="3888432" cy="1200329"/>
          </a:xfrm>
          <a:prstGeom prst="rect">
            <a:avLst/>
          </a:prstGeom>
          <a:noFill/>
        </p:spPr>
        <p:txBody>
          <a:bodyPr wrap="square" rtlCol="0">
            <a:spAutoFit/>
          </a:bodyPr>
          <a:lstStyle/>
          <a:p>
            <a:r>
              <a:rPr lang="de-DE" dirty="0" smtClean="0"/>
              <a:t>1Mo17 – Abraham war 99 Jahre alt, Verheißung besiegelt mit dem Bund der Beschneidung und Namensänderung: </a:t>
            </a:r>
          </a:p>
          <a:p>
            <a:r>
              <a:rPr lang="de-DE" dirty="0" smtClean="0"/>
              <a:t>Abram &gt; Abraham,  </a:t>
            </a:r>
            <a:r>
              <a:rPr lang="de-DE" dirty="0" err="1" smtClean="0"/>
              <a:t>Sarai</a:t>
            </a:r>
            <a:r>
              <a:rPr lang="de-DE" dirty="0" smtClean="0"/>
              <a:t> &gt; Sara </a:t>
            </a:r>
            <a:r>
              <a:rPr lang="de-DE" sz="1600" dirty="0" smtClean="0"/>
              <a:t>(Fürstin)</a:t>
            </a:r>
          </a:p>
        </p:txBody>
      </p:sp>
      <p:cxnSp>
        <p:nvCxnSpPr>
          <p:cNvPr id="13" name="Gerade Verbindung mit Pfeil 12"/>
          <p:cNvCxnSpPr/>
          <p:nvPr/>
        </p:nvCxnSpPr>
        <p:spPr>
          <a:xfrm flipH="1" flipV="1">
            <a:off x="1136576" y="2636912"/>
            <a:ext cx="144016" cy="165618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2288704" y="1988840"/>
            <a:ext cx="3369127" cy="646331"/>
          </a:xfrm>
          <a:prstGeom prst="rect">
            <a:avLst/>
          </a:prstGeom>
          <a:solidFill>
            <a:srgbClr val="FFC000"/>
          </a:solidFill>
        </p:spPr>
        <p:txBody>
          <a:bodyPr wrap="none" rtlCol="0">
            <a:spAutoFit/>
          </a:bodyPr>
          <a:lstStyle/>
          <a:p>
            <a:r>
              <a:rPr lang="de-DE" dirty="0" smtClean="0"/>
              <a:t>ca. 1500 Jahre Zeit des Gesetzes</a:t>
            </a:r>
          </a:p>
          <a:p>
            <a:r>
              <a:rPr lang="de-DE" dirty="0" smtClean="0"/>
              <a:t>Priester nach der Ordnung Aarons</a:t>
            </a:r>
            <a:endParaRPr lang="de-DE" dirty="0"/>
          </a:p>
        </p:txBody>
      </p:sp>
      <p:sp>
        <p:nvSpPr>
          <p:cNvPr id="16" name="Textfeld 15"/>
          <p:cNvSpPr txBox="1"/>
          <p:nvPr/>
        </p:nvSpPr>
        <p:spPr>
          <a:xfrm>
            <a:off x="1640632" y="3068960"/>
            <a:ext cx="3600400" cy="1354217"/>
          </a:xfrm>
          <a:prstGeom prst="rect">
            <a:avLst/>
          </a:prstGeom>
          <a:noFill/>
        </p:spPr>
        <p:txBody>
          <a:bodyPr wrap="square" rtlCol="0">
            <a:spAutoFit/>
          </a:bodyPr>
          <a:lstStyle/>
          <a:p>
            <a:r>
              <a:rPr lang="de-DE" dirty="0" smtClean="0"/>
              <a:t>Gesetzgebung am Sinai  2Mose20 Priester  2Mo28,1 </a:t>
            </a:r>
            <a:r>
              <a:rPr lang="de-DE" sz="1400" dirty="0" smtClean="0"/>
              <a:t>Du sollst Aaron, deinen Bruder, und seine Söhne zu dir herantreten lassen … dass er mein Priester sei …</a:t>
            </a:r>
          </a:p>
          <a:p>
            <a:endParaRPr lang="de-DE" dirty="0"/>
          </a:p>
        </p:txBody>
      </p:sp>
      <p:cxnSp>
        <p:nvCxnSpPr>
          <p:cNvPr id="18" name="Gerade Verbindung mit Pfeil 17"/>
          <p:cNvCxnSpPr/>
          <p:nvPr/>
        </p:nvCxnSpPr>
        <p:spPr>
          <a:xfrm flipV="1">
            <a:off x="2288704" y="2636912"/>
            <a:ext cx="0" cy="5040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288704" y="836712"/>
            <a:ext cx="3312368" cy="1077218"/>
          </a:xfrm>
          <a:prstGeom prst="rect">
            <a:avLst/>
          </a:prstGeom>
          <a:noFill/>
        </p:spPr>
        <p:txBody>
          <a:bodyPr wrap="square" rtlCol="0">
            <a:spAutoFit/>
          </a:bodyPr>
          <a:lstStyle/>
          <a:p>
            <a:r>
              <a:rPr lang="de-DE" sz="1600" dirty="0" smtClean="0"/>
              <a:t>Heb9,10: Sie </a:t>
            </a:r>
            <a:r>
              <a:rPr lang="de-DE" sz="1600" i="1" dirty="0" smtClean="0"/>
              <a:t>(die Opfer) </a:t>
            </a:r>
            <a:r>
              <a:rPr lang="de-DE" sz="1600" dirty="0" smtClean="0"/>
              <a:t>sind … nur als fleischliche </a:t>
            </a:r>
            <a:r>
              <a:rPr lang="de-DE" sz="1600" i="1" dirty="0" smtClean="0"/>
              <a:t>(äußerliche) </a:t>
            </a:r>
            <a:r>
              <a:rPr lang="de-DE" sz="1600" dirty="0" smtClean="0"/>
              <a:t>Satzungen </a:t>
            </a:r>
            <a:r>
              <a:rPr lang="de-DE" sz="1600" b="1" dirty="0" smtClean="0"/>
              <a:t>bis zu der Zeit</a:t>
            </a:r>
            <a:r>
              <a:rPr lang="de-DE" sz="1600" dirty="0" smtClean="0"/>
              <a:t> auferlegt, wo etwas Besseres</a:t>
            </a:r>
            <a:r>
              <a:rPr lang="de-DE" sz="1600" i="1" dirty="0" smtClean="0"/>
              <a:t> </a:t>
            </a:r>
            <a:r>
              <a:rPr lang="de-DE" sz="1600" dirty="0" smtClean="0"/>
              <a:t>in Geltung tritt. </a:t>
            </a:r>
            <a:endParaRPr lang="de-DE" sz="1600" dirty="0"/>
          </a:p>
        </p:txBody>
      </p:sp>
      <p:sp>
        <p:nvSpPr>
          <p:cNvPr id="27" name="Textfeld 26"/>
          <p:cNvSpPr txBox="1"/>
          <p:nvPr/>
        </p:nvSpPr>
        <p:spPr>
          <a:xfrm>
            <a:off x="5745088" y="1988840"/>
            <a:ext cx="4160912" cy="646331"/>
          </a:xfrm>
          <a:prstGeom prst="rect">
            <a:avLst/>
          </a:prstGeom>
          <a:solidFill>
            <a:schemeClr val="accent5">
              <a:lumMod val="40000"/>
              <a:lumOff val="60000"/>
            </a:schemeClr>
          </a:solidFill>
        </p:spPr>
        <p:txBody>
          <a:bodyPr wrap="square" rtlCol="0">
            <a:spAutoFit/>
          </a:bodyPr>
          <a:lstStyle/>
          <a:p>
            <a:r>
              <a:rPr lang="de-DE" dirty="0" smtClean="0"/>
              <a:t>Hohepriester in Ewigkeit nach der Ordnung </a:t>
            </a:r>
            <a:r>
              <a:rPr lang="de-DE" dirty="0" err="1" smtClean="0"/>
              <a:t>Melchisedeks</a:t>
            </a:r>
            <a:r>
              <a:rPr lang="de-DE" dirty="0" smtClean="0"/>
              <a:t>    (Heb7,17.21.)</a:t>
            </a:r>
            <a:endParaRPr lang="de-DE" dirty="0"/>
          </a:p>
        </p:txBody>
      </p:sp>
      <p:sp>
        <p:nvSpPr>
          <p:cNvPr id="31" name="Textfeld 30"/>
          <p:cNvSpPr txBox="1"/>
          <p:nvPr/>
        </p:nvSpPr>
        <p:spPr>
          <a:xfrm>
            <a:off x="5313040" y="3068960"/>
            <a:ext cx="4448944" cy="3877985"/>
          </a:xfrm>
          <a:prstGeom prst="rect">
            <a:avLst/>
          </a:prstGeom>
          <a:noFill/>
        </p:spPr>
        <p:txBody>
          <a:bodyPr wrap="square" rtlCol="0">
            <a:spAutoFit/>
          </a:bodyPr>
          <a:lstStyle/>
          <a:p>
            <a:r>
              <a:rPr lang="de-DE" b="1" dirty="0" smtClean="0"/>
              <a:t>BRUCH</a:t>
            </a:r>
            <a:r>
              <a:rPr lang="de-DE" sz="1400" dirty="0" smtClean="0"/>
              <a:t>    Heb10,5-10: Daher sagt er auch bei seinem Eintritt in die Welt (Ps 40,7-9): »</a:t>
            </a:r>
            <a:r>
              <a:rPr lang="de-DE" sz="1400" u="sng" dirty="0" smtClean="0"/>
              <a:t>Schlachtopfer</a:t>
            </a:r>
            <a:r>
              <a:rPr lang="de-DE" sz="1400" dirty="0" smtClean="0"/>
              <a:t> und </a:t>
            </a:r>
            <a:r>
              <a:rPr lang="de-DE" sz="1400" u="sng" dirty="0" smtClean="0"/>
              <a:t>Speisopfer</a:t>
            </a:r>
            <a:r>
              <a:rPr lang="de-DE" sz="1400" dirty="0" smtClean="0"/>
              <a:t> </a:t>
            </a:r>
            <a:r>
              <a:rPr lang="de-DE" sz="1400" b="1" dirty="0" smtClean="0"/>
              <a:t>hast du nicht gewollt</a:t>
            </a:r>
            <a:r>
              <a:rPr lang="de-DE" sz="1400" dirty="0" smtClean="0"/>
              <a:t>, wohl aber hast du mir einen Leib bereitet;  an </a:t>
            </a:r>
            <a:r>
              <a:rPr lang="de-DE" sz="1400" u="sng" dirty="0" smtClean="0"/>
              <a:t>Brandopfer</a:t>
            </a:r>
            <a:r>
              <a:rPr lang="de-DE" sz="1400" dirty="0" smtClean="0"/>
              <a:t>n und </a:t>
            </a:r>
            <a:r>
              <a:rPr lang="de-DE" sz="1400" u="sng" dirty="0" err="1" smtClean="0"/>
              <a:t>Sündopfer</a:t>
            </a:r>
            <a:r>
              <a:rPr lang="de-DE" sz="1400" dirty="0" err="1" smtClean="0"/>
              <a:t>n</a:t>
            </a:r>
            <a:r>
              <a:rPr lang="de-DE" sz="1400" dirty="0" smtClean="0"/>
              <a:t> hast du kein Wohlgefallen gehabt.  Da sprach ich: ›Siehe, ich komme – in der Buchrolle (Ps 40,8) steht über mich geschrieben –, </a:t>
            </a:r>
            <a:r>
              <a:rPr lang="de-DE" sz="1400" b="1" dirty="0" smtClean="0"/>
              <a:t>um deinen Willen, o Gott, zu tun.</a:t>
            </a:r>
            <a:r>
              <a:rPr lang="de-DE" sz="1400" dirty="0" smtClean="0"/>
              <a:t>‹«  </a:t>
            </a:r>
          </a:p>
          <a:p>
            <a:r>
              <a:rPr lang="de-DE" sz="1400" dirty="0" smtClean="0"/>
              <a:t>Während er zu Anfang sagt: »Schlachtopfer und Speisopfer, Brandopfer und </a:t>
            </a:r>
            <a:r>
              <a:rPr lang="de-DE" sz="1400" dirty="0" err="1" smtClean="0"/>
              <a:t>Sündopfer</a:t>
            </a:r>
            <a:r>
              <a:rPr lang="de-DE" sz="1400" dirty="0" smtClean="0"/>
              <a:t> hast du nicht gewollt und kein Wohlgefallen an ihnen gehabt« – obgleich diese Opfer doch dem Gesetz entsprechend dargebracht werden–, </a:t>
            </a:r>
          </a:p>
          <a:p>
            <a:r>
              <a:rPr lang="de-DE" sz="1400" dirty="0" smtClean="0"/>
              <a:t>fährt er danach fort: »Siehe, ich komme, </a:t>
            </a:r>
            <a:r>
              <a:rPr lang="de-DE" sz="1400" b="1" dirty="0" smtClean="0"/>
              <a:t>um deinen Willen zu tun</a:t>
            </a:r>
            <a:r>
              <a:rPr lang="de-DE" sz="1400" dirty="0" smtClean="0"/>
              <a:t>«: </a:t>
            </a:r>
            <a:r>
              <a:rPr lang="de-DE" sz="1400" b="1" dirty="0" smtClean="0"/>
              <a:t>er hebt das Erste auf</a:t>
            </a:r>
            <a:r>
              <a:rPr lang="de-DE" sz="1400" dirty="0" smtClean="0"/>
              <a:t>, um das Zweite dafür als gültig hinzustellen;  und </a:t>
            </a:r>
            <a:r>
              <a:rPr lang="de-DE" sz="1400" b="1" dirty="0" smtClean="0"/>
              <a:t>auf Grund dieses Willens (Gottes) sind wir durch die Darbringung des Leibes Jesu Christi ein für allemal geheiligt. </a:t>
            </a:r>
          </a:p>
          <a:p>
            <a:endParaRPr lang="de-DE" dirty="0"/>
          </a:p>
        </p:txBody>
      </p:sp>
      <p:sp>
        <p:nvSpPr>
          <p:cNvPr id="32" name="Textfeld 31"/>
          <p:cNvSpPr txBox="1"/>
          <p:nvPr/>
        </p:nvSpPr>
        <p:spPr>
          <a:xfrm>
            <a:off x="1136576" y="0"/>
            <a:ext cx="8064896" cy="707886"/>
          </a:xfrm>
          <a:prstGeom prst="rect">
            <a:avLst/>
          </a:prstGeom>
          <a:noFill/>
        </p:spPr>
        <p:txBody>
          <a:bodyPr wrap="square" rtlCol="0">
            <a:spAutoFit/>
          </a:bodyPr>
          <a:lstStyle/>
          <a:p>
            <a:pPr algn="ctr"/>
            <a:r>
              <a:rPr lang="de-DE" sz="2000" dirty="0" smtClean="0"/>
              <a:t>Psalm110,4:  Geschworen hat der HERR, und es wird ihn nicht gereuen: </a:t>
            </a:r>
          </a:p>
          <a:p>
            <a:pPr algn="ctr"/>
            <a:r>
              <a:rPr lang="de-DE" sz="2000" dirty="0" smtClean="0"/>
              <a:t>"Du bist Priester in Ewigkeit nach der Weise </a:t>
            </a:r>
            <a:r>
              <a:rPr lang="de-DE" sz="2000" dirty="0" err="1" smtClean="0"/>
              <a:t>Melchisedeks</a:t>
            </a:r>
            <a:r>
              <a:rPr lang="de-DE" sz="2000" dirty="0" smtClean="0"/>
              <a:t>!"</a:t>
            </a:r>
            <a:endParaRPr lang="de-DE" sz="2000" dirty="0"/>
          </a:p>
        </p:txBody>
      </p:sp>
      <p:sp>
        <p:nvSpPr>
          <p:cNvPr id="37" name="Textfeld 36"/>
          <p:cNvSpPr txBox="1"/>
          <p:nvPr/>
        </p:nvSpPr>
        <p:spPr>
          <a:xfrm>
            <a:off x="5961112" y="1052736"/>
            <a:ext cx="2707729" cy="369332"/>
          </a:xfrm>
          <a:prstGeom prst="rect">
            <a:avLst/>
          </a:prstGeom>
          <a:noFill/>
        </p:spPr>
        <p:txBody>
          <a:bodyPr wrap="none" rtlCol="0">
            <a:spAutoFit/>
          </a:bodyPr>
          <a:lstStyle/>
          <a:p>
            <a:r>
              <a:rPr lang="de-DE" dirty="0" smtClean="0"/>
              <a:t>Jesu Tod und Auferstehung</a:t>
            </a:r>
            <a:endParaRPr lang="de-DE" dirty="0"/>
          </a:p>
        </p:txBody>
      </p:sp>
      <p:cxnSp>
        <p:nvCxnSpPr>
          <p:cNvPr id="39" name="Gerade Verbindung mit Pfeil 38"/>
          <p:cNvCxnSpPr>
            <a:stCxn id="37" idx="1"/>
          </p:cNvCxnSpPr>
          <p:nvPr/>
        </p:nvCxnSpPr>
        <p:spPr>
          <a:xfrm flipH="1">
            <a:off x="5745088" y="1237402"/>
            <a:ext cx="216024" cy="67943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flipV="1">
            <a:off x="5745088" y="2708920"/>
            <a:ext cx="0" cy="36004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1" name="Textfeld 60"/>
          <p:cNvSpPr txBox="1"/>
          <p:nvPr/>
        </p:nvSpPr>
        <p:spPr>
          <a:xfrm>
            <a:off x="1208584" y="2636912"/>
            <a:ext cx="982961" cy="307777"/>
          </a:xfrm>
          <a:prstGeom prst="rect">
            <a:avLst/>
          </a:prstGeom>
          <a:noFill/>
        </p:spPr>
        <p:txBody>
          <a:bodyPr wrap="none" rtlCol="0">
            <a:spAutoFit/>
          </a:bodyPr>
          <a:lstStyle/>
          <a:p>
            <a:r>
              <a:rPr lang="de-DE" sz="1400" dirty="0" smtClean="0"/>
              <a:t>Gal3,16-17</a:t>
            </a:r>
            <a:endParaRPr lang="de-DE"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6" grpId="0"/>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208584" y="476672"/>
            <a:ext cx="7920881" cy="646331"/>
          </a:xfrm>
          <a:prstGeom prst="rect">
            <a:avLst/>
          </a:prstGeom>
          <a:noFill/>
        </p:spPr>
        <p:txBody>
          <a:bodyPr wrap="square" rtlCol="0">
            <a:spAutoFit/>
          </a:bodyPr>
          <a:lstStyle/>
          <a:p>
            <a:r>
              <a:rPr lang="de-DE" dirty="0" smtClean="0"/>
              <a:t>Heb7,12   Denn mit einer Änderung des Priestertums tritt mit Notwendigkeit auch eine Änderung des Gesetzes ein.</a:t>
            </a:r>
            <a:endParaRPr lang="de-D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04528" y="332656"/>
            <a:ext cx="8424936" cy="2862322"/>
          </a:xfrm>
          <a:prstGeom prst="rect">
            <a:avLst/>
          </a:prstGeom>
          <a:noFill/>
        </p:spPr>
        <p:txBody>
          <a:bodyPr wrap="square" rtlCol="0">
            <a:spAutoFit/>
          </a:bodyPr>
          <a:lstStyle/>
          <a:p>
            <a:pPr algn="just"/>
            <a:r>
              <a:rPr lang="de-DE" sz="2000" dirty="0" smtClean="0"/>
              <a:t>Heb10,14-18   Denn durch </a:t>
            </a:r>
            <a:r>
              <a:rPr lang="de-DE" sz="2000" b="1" dirty="0" smtClean="0"/>
              <a:t>eine einzige Darbringung</a:t>
            </a:r>
            <a:r>
              <a:rPr lang="de-DE" sz="2000" dirty="0" smtClean="0"/>
              <a:t> (V.10) hat er die, welche sich (von ihm) heiligen lassen (wollen), für immer ans Ziel (zur Vollendung) gebracht. Dafür gibt uns aber auch der heilige Geist sein Zeugnis; denn nach den Worten (</a:t>
            </a:r>
            <a:r>
              <a:rPr lang="de-DE" sz="2000" dirty="0" err="1" smtClean="0"/>
              <a:t>Jer</a:t>
            </a:r>
            <a:r>
              <a:rPr lang="de-DE" sz="2000" dirty="0" smtClean="0"/>
              <a:t> 31,33-34): »Dies ist der Bund, den ich nach jenen Tagen mit ihnen schließen werde«, fährt der Herr fort: »Ich will meine Gesetze in ihre Herzen hineinlegen und sie ihnen in den Sinn schreiben« und »ihrer Sünden und ihrer Gesetzlosigkeiten will ich nicht mehr gedenken«. Wo diese aber Vergebung gefunden haben, da ist </a:t>
            </a:r>
            <a:r>
              <a:rPr lang="de-DE" sz="2000" b="1" dirty="0" smtClean="0"/>
              <a:t>keine Darbringung für Sünde</a:t>
            </a:r>
            <a:r>
              <a:rPr lang="de-DE" sz="2000" dirty="0" smtClean="0"/>
              <a:t> (kein </a:t>
            </a:r>
            <a:r>
              <a:rPr lang="de-DE" sz="2000" dirty="0" err="1" smtClean="0"/>
              <a:t>Sündopfer</a:t>
            </a:r>
            <a:r>
              <a:rPr lang="de-DE" sz="2000" dirty="0" smtClean="0"/>
              <a:t>) </a:t>
            </a:r>
            <a:r>
              <a:rPr lang="de-DE" sz="2000" b="1" dirty="0" smtClean="0"/>
              <a:t>mehr erforderlich</a:t>
            </a:r>
            <a:r>
              <a:rPr lang="de-DE" sz="2000" dirty="0" smtClean="0"/>
              <a:t>. </a:t>
            </a:r>
            <a:endParaRPr lang="de-DE" sz="2000" dirty="0"/>
          </a:p>
        </p:txBody>
      </p:sp>
      <p:sp>
        <p:nvSpPr>
          <p:cNvPr id="4" name="Textfeld 3"/>
          <p:cNvSpPr txBox="1"/>
          <p:nvPr/>
        </p:nvSpPr>
        <p:spPr>
          <a:xfrm>
            <a:off x="1568624" y="3573016"/>
            <a:ext cx="6984776" cy="707886"/>
          </a:xfrm>
          <a:prstGeom prst="rect">
            <a:avLst/>
          </a:prstGeom>
          <a:noFill/>
        </p:spPr>
        <p:txBody>
          <a:bodyPr wrap="square" rtlCol="0">
            <a:spAutoFit/>
          </a:bodyPr>
          <a:lstStyle/>
          <a:p>
            <a:r>
              <a:rPr lang="de-DE" sz="2000" dirty="0" smtClean="0"/>
              <a:t>Off21,22   Einen Tempel sah ich nicht in ihr; denn Gott der Herr, der Allmächtige, ist ihr Tempel und (außerdem) das Lamm.</a:t>
            </a:r>
            <a:endParaRPr lang="de-DE" sz="2000" dirty="0"/>
          </a:p>
        </p:txBody>
      </p:sp>
      <p:sp>
        <p:nvSpPr>
          <p:cNvPr id="5" name="Textfeld 4"/>
          <p:cNvSpPr txBox="1"/>
          <p:nvPr/>
        </p:nvSpPr>
        <p:spPr>
          <a:xfrm>
            <a:off x="1424608" y="4797152"/>
            <a:ext cx="7128792" cy="1323439"/>
          </a:xfrm>
          <a:prstGeom prst="rect">
            <a:avLst/>
          </a:prstGeom>
          <a:noFill/>
        </p:spPr>
        <p:txBody>
          <a:bodyPr wrap="square" rtlCol="0">
            <a:spAutoFit/>
          </a:bodyPr>
          <a:lstStyle/>
          <a:p>
            <a:pPr algn="just"/>
            <a:r>
              <a:rPr lang="de-DE" sz="2000" dirty="0" smtClean="0"/>
              <a:t>1Kor6,19   </a:t>
            </a:r>
            <a:r>
              <a:rPr lang="de-DE" sz="2000" dirty="0" err="1" smtClean="0"/>
              <a:t>wißt</a:t>
            </a:r>
            <a:r>
              <a:rPr lang="de-DE" sz="2000" dirty="0" smtClean="0"/>
              <a:t> ihr nicht, </a:t>
            </a:r>
            <a:r>
              <a:rPr lang="de-DE" sz="2000" dirty="0" err="1" smtClean="0"/>
              <a:t>daß</a:t>
            </a:r>
            <a:r>
              <a:rPr lang="de-DE" sz="2000" dirty="0" smtClean="0"/>
              <a:t> euer Leib ein Tempel des in euch wohnenden heiligen Geistes ist, den ihr von Gott empfangen habt, und </a:t>
            </a:r>
            <a:r>
              <a:rPr lang="de-DE" sz="2000" dirty="0" err="1" smtClean="0"/>
              <a:t>daß</a:t>
            </a:r>
            <a:r>
              <a:rPr lang="de-DE" sz="2000" dirty="0" smtClean="0"/>
              <a:t> ihr (somit) nicht euch selbst gehört? Denn ihr seid teuer erkauft worden. Macht also Gott Ehre mit eurem Leibe! </a:t>
            </a:r>
            <a:endParaRPr lang="de-D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48544" y="548680"/>
            <a:ext cx="7992888" cy="4801314"/>
          </a:xfrm>
          <a:prstGeom prst="rect">
            <a:avLst/>
          </a:prstGeom>
        </p:spPr>
        <p:txBody>
          <a:bodyPr wrap="square">
            <a:spAutoFit/>
          </a:bodyPr>
          <a:lstStyle/>
          <a:p>
            <a:pPr algn="just"/>
            <a:r>
              <a:rPr lang="de-DE" dirty="0" smtClean="0"/>
              <a:t>Heb9,11-12; 23-26   Christus dagegen ist, indem er als </a:t>
            </a:r>
            <a:r>
              <a:rPr lang="de-DE" dirty="0" err="1" smtClean="0"/>
              <a:t>Hoherpriester</a:t>
            </a:r>
            <a:r>
              <a:rPr lang="de-DE" dirty="0" smtClean="0"/>
              <a:t> der zukünftigen Güter kam, durch das größere und vollkommenere Zelt, das nicht mit Händen gemacht ist, d.h. nicht dieser erschaffenen Welt angehört, auch nicht mittels des Blutes von Böcken und Kälbern, sondern mittels </a:t>
            </a:r>
            <a:r>
              <a:rPr lang="de-DE" b="1" dirty="0" smtClean="0"/>
              <a:t>seines eigenen Blutes</a:t>
            </a:r>
            <a:r>
              <a:rPr lang="de-DE" dirty="0" smtClean="0"/>
              <a:t> ein für allemal in </a:t>
            </a:r>
            <a:r>
              <a:rPr lang="de-DE" b="1" dirty="0" smtClean="0"/>
              <a:t>das</a:t>
            </a:r>
            <a:r>
              <a:rPr lang="de-DE" dirty="0" smtClean="0"/>
              <a:t> (himmlische) </a:t>
            </a:r>
            <a:r>
              <a:rPr lang="de-DE" b="1" dirty="0" smtClean="0"/>
              <a:t>Heiligtum</a:t>
            </a:r>
            <a:r>
              <a:rPr lang="de-DE" dirty="0" smtClean="0"/>
              <a:t> eingetreten und hat eine ewiggültige Erlösung ausfindig gemacht. </a:t>
            </a:r>
          </a:p>
          <a:p>
            <a:pPr algn="just"/>
            <a:r>
              <a:rPr lang="de-DE" dirty="0" smtClean="0"/>
              <a:t>Es </a:t>
            </a:r>
            <a:r>
              <a:rPr lang="de-DE" dirty="0" err="1" smtClean="0"/>
              <a:t>mußten</a:t>
            </a:r>
            <a:r>
              <a:rPr lang="de-DE" dirty="0" smtClean="0"/>
              <a:t> also zwar die Nachbildungen der im Himmel (befindlichen Heiligtümer) durch diese Mittel gereinigt werden, aber für die </a:t>
            </a:r>
            <a:r>
              <a:rPr lang="de-DE" b="1" dirty="0" smtClean="0"/>
              <a:t>himmlischen Heiligtümer</a:t>
            </a:r>
            <a:r>
              <a:rPr lang="de-DE" dirty="0" smtClean="0"/>
              <a:t> selbst </a:t>
            </a:r>
            <a:r>
              <a:rPr lang="de-DE" dirty="0" err="1" smtClean="0"/>
              <a:t>muß</a:t>
            </a:r>
            <a:r>
              <a:rPr lang="de-DE" dirty="0" smtClean="0"/>
              <a:t> es bessere Opfer geben, als jene es sind. Denn Christus ist nicht in ein von Menschenhänden hergestelltes Heiligtum eingegangen, das nur eine Nachbildung des wahren Heiligtums wäre, sondern </a:t>
            </a:r>
            <a:r>
              <a:rPr lang="de-DE" b="1" dirty="0" smtClean="0"/>
              <a:t>in den Himmel selbst</a:t>
            </a:r>
            <a:r>
              <a:rPr lang="de-DE" dirty="0" smtClean="0"/>
              <a:t>, um jetzt uns zum Heil (persönlich) vor dem Angesicht Gottes zu erscheinen; auch hat er das nicht in der Absicht getan, sich oftmals als Opfer darzubringen, wie der (irdische) Hohepriester alljährlich mit fremdem Blut in das Heiligtum hineingeht; sonst hätte er ja seit Erschaffung der Welt oftmals leiden müssen. So aber ist er nur einmal am Ende der Weltzeiten offenbar geworden, um die Sünde durch sein Opfer aufzuheben.</a:t>
            </a:r>
          </a:p>
          <a:p>
            <a:pPr algn="just"/>
            <a:endParaRPr lang="de-DE" dirty="0"/>
          </a:p>
        </p:txBody>
      </p:sp>
      <p:sp>
        <p:nvSpPr>
          <p:cNvPr id="3" name="Rechteck 2"/>
          <p:cNvSpPr/>
          <p:nvPr/>
        </p:nvSpPr>
        <p:spPr>
          <a:xfrm>
            <a:off x="1208584" y="5229200"/>
            <a:ext cx="7632848" cy="646331"/>
          </a:xfrm>
          <a:prstGeom prst="rect">
            <a:avLst/>
          </a:prstGeom>
        </p:spPr>
        <p:txBody>
          <a:bodyPr wrap="square">
            <a:spAutoFit/>
          </a:bodyPr>
          <a:lstStyle/>
          <a:p>
            <a:r>
              <a:rPr lang="de-DE" dirty="0" smtClean="0"/>
              <a:t>Heb13,12   Deshalb hat auch Jesus, um das Volk durch </a:t>
            </a:r>
            <a:r>
              <a:rPr lang="de-DE" b="1" dirty="0" smtClean="0"/>
              <a:t>sein eigenes Blut</a:t>
            </a:r>
            <a:r>
              <a:rPr lang="de-DE" dirty="0" smtClean="0"/>
              <a:t> zu heiligen, außerhalb des Stadttores gelitten.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1693</Words>
  <Application>Microsoft Office PowerPoint</Application>
  <PresentationFormat>A4-Papier (210x297 mm)</PresentationFormat>
  <Paragraphs>55</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Larissa-Design</vt:lpstr>
      <vt:lpstr>Folie 1</vt:lpstr>
      <vt:lpstr>Folie 2</vt:lpstr>
      <vt:lpstr>Folie 3</vt:lpstr>
      <vt:lpstr>Folie 4</vt:lpstr>
      <vt:lpstr>Folie 5</vt:lpstr>
      <vt:lpstr>Folie 6</vt:lpstr>
      <vt:lpstr>Folie 7</vt:lpstr>
      <vt:lpstr>Folie 8</vt:lpstr>
      <vt:lpstr>Folie 9</vt:lpstr>
      <vt:lpstr>Folie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Konstruktion</dc:creator>
  <cp:lastModifiedBy>Konstruktion</cp:lastModifiedBy>
  <cp:revision>42</cp:revision>
  <dcterms:created xsi:type="dcterms:W3CDTF">2017-05-07T11:33:53Z</dcterms:created>
  <dcterms:modified xsi:type="dcterms:W3CDTF">2017-05-27T05:29:04Z</dcterms:modified>
</cp:coreProperties>
</file>